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6" r:id="rId4"/>
    <p:sldId id="277" r:id="rId5"/>
    <p:sldId id="257" r:id="rId6"/>
    <p:sldId id="278" r:id="rId7"/>
    <p:sldId id="279" r:id="rId8"/>
    <p:sldId id="280" r:id="rId9"/>
    <p:sldId id="281" r:id="rId10"/>
    <p:sldId id="282" r:id="rId11"/>
    <p:sldId id="283" r:id="rId12"/>
    <p:sldId id="274" r:id="rId13"/>
    <p:sldId id="288" r:id="rId14"/>
    <p:sldId id="266" r:id="rId15"/>
    <p:sldId id="284" r:id="rId16"/>
    <p:sldId id="265" r:id="rId17"/>
    <p:sldId id="285" r:id="rId18"/>
    <p:sldId id="264" r:id="rId19"/>
    <p:sldId id="286" r:id="rId20"/>
    <p:sldId id="287" r:id="rId21"/>
    <p:sldId id="289" r:id="rId22"/>
    <p:sldId id="29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CD3E3C1-3A33-4F42-92EA-F915F5137209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AE289D9-BDCD-49FE-88BD-6A2519995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2%D0%BE%D0%B5%D0%BD%D0%BD%D0%B0%D1%8F_%D0%BF%D1%80%D0%B8%D1%81%D1%8F%D0%B3%D0%B0" TargetMode="External"/><Relationship Id="rId3" Type="http://schemas.openxmlformats.org/officeDocument/2006/relationships/hyperlink" Target="https://ru.wikipedia.org/wiki/%D0%97%D0%BD%D0%B0%D0%BA%D0%B8_%D1%80%D0%B0%D0%B7%D0%BB%D0%B8%D1%87%D0%B8%D1%8F" TargetMode="External"/><Relationship Id="rId7" Type="http://schemas.openxmlformats.org/officeDocument/2006/relationships/hyperlink" Target="https://ru.wikipedia.org/wiki/%D0%90%D1%80%D0%B5%D1%81%D1%82_(%D1%83%D0%B3%D0%BE%D0%BB%D0%BE%D0%B2%D0%BD%D0%BE%D0%B5_%D0%BD%D0%B0%D0%BA%D0%B0%D0%B7%D0%B0%D0%BD%D0%B8%D0%B5)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F%D0%BB%D0%B5%D0%BD" TargetMode="External"/><Relationship Id="rId5" Type="http://schemas.openxmlformats.org/officeDocument/2006/relationships/hyperlink" Target="https://ru.wikipedia.org/wiki/%D0%A2%D1%8B%D0%BB" TargetMode="External"/><Relationship Id="rId4" Type="http://schemas.openxmlformats.org/officeDocument/2006/relationships/hyperlink" Target="https://ru.wikipedia.org/wiki/%D0%94%D0%B5%D0%B7%D0%B5%D1%80%D1%82%D0%B8%D1%8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4%D1%80%D0%BE%D0%BD%D1%82_(%D0%B2%D0%BE%D0%B9%D1%81%D0%BA%D0%BE%D0%B2%D0%BE%D0%B5_%D0%BE%D0%B1%D1%8A%D0%B5%D0%B4%D0%B8%D0%BD%D0%B5%D0%BD%D0%B8%D0%B5)" TargetMode="External"/><Relationship Id="rId3" Type="http://schemas.openxmlformats.org/officeDocument/2006/relationships/hyperlink" Target="https://ru.wikipedia.org/wiki/%D0%9D%D0%B0%D1%80%D0%BE%D0%B4%D0%BD%D1%8B%D0%B9_%D0%BA%D0%BE%D0%BC%D0%B8%D1%81%D1%81%D0%B0%D1%80_%D0%BE%D0%B1%D0%BE%D1%80%D0%BE%D0%BD%D1%8B_%D0%A1%D0%A1%D0%A1%D0%A0" TargetMode="External"/><Relationship Id="rId7" Type="http://schemas.openxmlformats.org/officeDocument/2006/relationships/hyperlink" Target="https://ru.wikipedia.org/wiki/%D0%A8%D1%82%D1%80%D0%B0%D1%84%D0%BD%D0%B0%D1%8F_%D1%87%D0%B0%D1%81%D1%82%D1%8C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2%D0%BE%D0%B9%D1%81%D0%BA%D0%B0" TargetMode="External"/><Relationship Id="rId11" Type="http://schemas.openxmlformats.org/officeDocument/2006/relationships/hyperlink" Target="https://ru.wikipedia.org/wiki/%D0%97%D0%B0%D0%B3%D1%80%D0%B0%D0%B4%D0%B8%D1%82%D0%B5%D0%BB%D1%8C%D0%BD%D1%8B%D0%B9_%D0%BE%D1%82%D1%80%D1%8F%D0%B4" TargetMode="External"/><Relationship Id="rId5" Type="http://schemas.openxmlformats.org/officeDocument/2006/relationships/hyperlink" Target="https://ru.wikipedia.org/wiki/%D0%A0%D0%9A%D0%9A%D0%90" TargetMode="External"/><Relationship Id="rId10" Type="http://schemas.openxmlformats.org/officeDocument/2006/relationships/hyperlink" Target="https://ru.wikipedia.org/wiki/%D0%90%D1%80%D0%BC%D0%B8%D1%8F_(%D0%BE%D0%B1%D1%89%D0%B5%D0%B2%D0%BE%D0%B9%D1%81%D0%BA%D0%BE%D0%B2%D0%B0%D1%8F)" TargetMode="External"/><Relationship Id="rId4" Type="http://schemas.openxmlformats.org/officeDocument/2006/relationships/hyperlink" Target="https://ru.wikipedia.org/wiki/%D0%A1%D1%82%D0%B0%D0%BB%D0%B8%D0%BD,_%D0%98%D0%BE%D1%81%D0%B8%D1%84_%D0%92%D0%B8%D1%81%D1%81%D0%B0%D1%80%D0%B8%D0%BE%D0%BD%D0%BE%D0%B2%D0%B8%D1%87" TargetMode="External"/><Relationship Id="rId9" Type="http://schemas.openxmlformats.org/officeDocument/2006/relationships/hyperlink" Target="https://ru.wikipedia.org/wiki/%D0%A8%D1%82%D1%80%D0%B0%D1%84%D0%BD%D1%8B%D0%B5_%D0%B2%D0%BE%D0%B8%D0%BD%D1%81%D0%BA%D0%B8%D0%B5_%D0%BF%D0%BE%D0%B4%D1%80%D0%B0%D0%B7%D0%B4%D0%B5%D0%BB%D0%B5%D0%BD%D0%B8%D1%8F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«Память поколений – достояние будущего!»</a:t>
            </a:r>
            <a:endParaRPr lang="ru-RU" sz="6000" dirty="0"/>
          </a:p>
        </p:txBody>
      </p:sp>
      <p:pic>
        <p:nvPicPr>
          <p:cNvPr id="23554" name="Picture 2" descr="C:\Users\Александр\Desktop\786a85d400b1b92bdab0191e03d2328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100970"/>
            <a:ext cx="9144000" cy="3568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6146" name="Picture 2" descr="C:\Users\Александр\Desktop\Герои Татарстана в ВОВ\Гафиатуллин\Гафиатулли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340768"/>
            <a:ext cx="3651849" cy="51571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44008" y="1484784"/>
            <a:ext cx="38884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Татарин по национальности, повторил подвиг Александра Матросова, грудью закрыв амбразуру противника и получил звание Героя Советского Союза посмертно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427984" y="4149080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ГАЗИНУР ГАФИАТУЛЛОВИЧ ГАФИАТУЛЛИН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7170" name="Picture 2" descr="C:\Users\Александр\Desktop\Герои Татарстана в ВОВ\Кайманов Н.Ф\Кайман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3456384" cy="496606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499992" y="1412776"/>
            <a:ext cx="39604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Ему первым из уроженцев Татарстана было присвоено звание Героя Советского Союза в годы Великой Отечественной войны. В ноябре-декабре 1943 года полк под его командованием охранял встречу «Большой тройки» в Тегеране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427984" y="4509120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НИКИТА ФАДЕЕВИЧ КАЙМАНОВ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27650" name="Picture 2" descr="C:\Users\Александр\Desktop\Герои Татарстана в ВОВ\Адель Кутуев\Гадел_Куту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84784"/>
            <a:ext cx="3516426" cy="48245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355976" y="1340768"/>
            <a:ext cx="4464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25 мая 1942 года ушёл добровольцем в Красную армию. Воевал в составе 75-го отдельного гвардейского миномётного дивизиона на Западном и Донском фронтах. За отличие в Сталинградской битве был награждён медалью «За отвагу». Затем воевал на Брянском фронте в должности адъютанта командира 3-й гвардейской миномётной бригады. В 43-м генсек Союза писателей СССР Александр Фадеев предложил ему вернуться домой, но он отказался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5373216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АДЕЛЬ КУТУЕВ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2348880"/>
            <a:ext cx="75608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СУПЕР ВОПРОС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1026" name="Picture 2" descr="C:\Users\Александр\Downloads\1370084485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96752"/>
            <a:ext cx="3888432" cy="51845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76056" y="2348880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Кто такой </a:t>
            </a:r>
            <a:r>
              <a:rPr lang="ru-RU" sz="4800" b="1" dirty="0" err="1" smtClean="0"/>
              <a:t>Рихард</a:t>
            </a:r>
            <a:r>
              <a:rPr lang="ru-RU" sz="4800" b="1" dirty="0" smtClean="0"/>
              <a:t> ЗОРГЕ?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1026" name="Picture 2" descr="C:\Users\Александр\Downloads\1370084485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96752"/>
            <a:ext cx="3888432" cy="518457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88024" y="1124744"/>
            <a:ext cx="39604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/>
              <a:t>Супер</a:t>
            </a:r>
            <a:r>
              <a:rPr lang="ru-RU" sz="3200" b="1" dirty="0" smtClean="0"/>
              <a:t> шпион, который работал на разведку СССР в 30-40 годах 20 века.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932040" y="3717032"/>
            <a:ext cx="38164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Именно он сообщил в мае 1941 года о планах Германии напасть на Советский Союз, и даже указал дату 22 июня.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2050" name="Picture 2" descr="C:\Users\Александр\Downloads\97410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038029"/>
            <a:ext cx="6408712" cy="427781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134076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Кто такие «НАРОДНЫЕ МСТИТЕЛИ»?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1052736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 «НАРОДНЫЕ МСТИТЕЛИ» - партизаны, которые действовали на оккупированной территории СССР</a:t>
            </a:r>
            <a:endParaRPr lang="ru-RU" sz="3600" b="1" dirty="0"/>
          </a:p>
        </p:txBody>
      </p:sp>
      <p:pic>
        <p:nvPicPr>
          <p:cNvPr id="3074" name="Picture 2" descr="C:\Users\Александр\Downloads\p46_05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80928"/>
            <a:ext cx="4896544" cy="3672408"/>
          </a:xfrm>
          <a:prstGeom prst="rect">
            <a:avLst/>
          </a:prstGeom>
          <a:noFill/>
        </p:spPr>
      </p:pic>
      <p:pic>
        <p:nvPicPr>
          <p:cNvPr id="3075" name="Picture 3" descr="C:\Users\Александр\Downloads\001391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782282"/>
            <a:ext cx="5400600" cy="3687838"/>
          </a:xfrm>
          <a:prstGeom prst="rect">
            <a:avLst/>
          </a:prstGeom>
          <a:noFill/>
        </p:spPr>
      </p:pic>
      <p:pic>
        <p:nvPicPr>
          <p:cNvPr id="3076" name="Picture 4" descr="C:\Users\Александр\Downloads\0-339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2780928"/>
            <a:ext cx="4968552" cy="3713993"/>
          </a:xfrm>
          <a:prstGeom prst="rect">
            <a:avLst/>
          </a:prstGeom>
          <a:noFill/>
        </p:spPr>
      </p:pic>
      <p:pic>
        <p:nvPicPr>
          <p:cNvPr id="3077" name="Picture 5" descr="C:\Users\Александр\Downloads\2014-05-05-boi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2780928"/>
            <a:ext cx="5184576" cy="3676728"/>
          </a:xfrm>
          <a:prstGeom prst="rect">
            <a:avLst/>
          </a:prstGeom>
          <a:noFill/>
        </p:spPr>
      </p:pic>
      <p:pic>
        <p:nvPicPr>
          <p:cNvPr id="3078" name="Picture 6" descr="C:\Users\Александр\Downloads\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2780928"/>
            <a:ext cx="5364850" cy="3683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1268760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О ЧЕМ ГОВОРЯТ ДОКУМЕНТЫ?</a:t>
            </a:r>
            <a:endParaRPr lang="ru-RU" sz="4000" b="1" dirty="0"/>
          </a:p>
        </p:txBody>
      </p:sp>
      <p:pic>
        <p:nvPicPr>
          <p:cNvPr id="4098" name="Picture 2" descr="C:\Users\Александр\Downloads\amurskiy_mstitel-2.preview.jpg"/>
          <p:cNvPicPr>
            <a:picLocks noChangeAspect="1" noChangeArrowheads="1"/>
          </p:cNvPicPr>
          <p:nvPr/>
        </p:nvPicPr>
        <p:blipFill>
          <a:blip r:embed="rId3" cstate="print"/>
          <a:srcRect l="2945" t="3150" r="1375" b="7076"/>
          <a:stretch>
            <a:fillRect/>
          </a:stretch>
        </p:blipFill>
        <p:spPr bwMode="auto">
          <a:xfrm>
            <a:off x="467544" y="2492896"/>
            <a:ext cx="4707049" cy="3312368"/>
          </a:xfrm>
          <a:prstGeom prst="rect">
            <a:avLst/>
          </a:prstGeom>
          <a:noFill/>
        </p:spPr>
      </p:pic>
      <p:pic>
        <p:nvPicPr>
          <p:cNvPr id="4099" name="Picture 3" descr="C:\Users\Александр\Downloads\1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060848"/>
            <a:ext cx="3390316" cy="4509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1268760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Приказ №270 от 16.08.42 г.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060848"/>
            <a:ext cx="7920880" cy="4175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«Командиров и политработников, во время боя срывающих с себя 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 tooltip="Знаки различия"/>
              </a:rPr>
              <a:t>знаки различия</a:t>
            </a:r>
            <a:r>
              <a:rPr lang="ru-RU" sz="3200" b="1" dirty="0" smtClean="0"/>
              <a:t> и </a:t>
            </a:r>
            <a:r>
              <a:rPr lang="ru-RU" sz="3200" b="1" dirty="0" smtClean="0">
                <a:hlinkClick r:id="rId4" tooltip="Дезертир"/>
              </a:rPr>
              <a:t>дезертирующих</a:t>
            </a:r>
            <a:r>
              <a:rPr lang="ru-RU" sz="3200" b="1" dirty="0" smtClean="0"/>
              <a:t> в </a:t>
            </a:r>
            <a:r>
              <a:rPr lang="ru-RU" sz="3200" b="1" dirty="0" smtClean="0">
                <a:hlinkClick r:id="rId5" tooltip="Тыл"/>
              </a:rPr>
              <a:t>тыл</a:t>
            </a:r>
            <a:r>
              <a:rPr lang="ru-RU" sz="3200" b="1" dirty="0" smtClean="0"/>
              <a:t> или сдающихся в </a:t>
            </a:r>
            <a:r>
              <a:rPr lang="ru-RU" sz="3200" b="1" dirty="0" smtClean="0">
                <a:hlinkClick r:id="rId6" tooltip="Плен"/>
              </a:rPr>
              <a:t>плен</a:t>
            </a:r>
            <a:r>
              <a:rPr lang="ru-RU" sz="3200" b="1" dirty="0" smtClean="0"/>
              <a:t> врагу, считать злостными дезертирами, семьи которых подлежат </a:t>
            </a:r>
            <a:r>
              <a:rPr lang="ru-RU" sz="3200" b="1" dirty="0" smtClean="0">
                <a:hlinkClick r:id="rId7" tooltip="Арест (уголовное наказание)"/>
              </a:rPr>
              <a:t>аресту</a:t>
            </a:r>
            <a:r>
              <a:rPr lang="ru-RU" sz="3200" b="1" dirty="0" smtClean="0"/>
              <a:t> как семьи нарушивших </a:t>
            </a:r>
            <a:r>
              <a:rPr lang="ru-RU" sz="3200" b="1" dirty="0" smtClean="0">
                <a:hlinkClick r:id="rId8" tooltip="Военная присяга"/>
              </a:rPr>
              <a:t>присягу</a:t>
            </a:r>
            <a:r>
              <a:rPr lang="ru-RU" sz="3200" b="1" dirty="0" smtClean="0"/>
              <a:t> и предавших свою Родину дезертиров!»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1412776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r>
              <a:rPr lang="ru-RU" sz="3600" dirty="0" smtClean="0"/>
              <a:t>МОБИЛИЗАЦИЯ - это приведение армии в состояние </a:t>
            </a:r>
          </a:p>
          <a:p>
            <a:r>
              <a:rPr lang="ru-RU" sz="3600" dirty="0" smtClean="0"/>
              <a:t>готовности к </a:t>
            </a:r>
          </a:p>
          <a:p>
            <a:r>
              <a:rPr lang="ru-RU" sz="3600" dirty="0" smtClean="0"/>
              <a:t>ведению </a:t>
            </a:r>
          </a:p>
          <a:p>
            <a:r>
              <a:rPr lang="ru-RU" sz="3600" dirty="0" smtClean="0"/>
              <a:t>военных </a:t>
            </a:r>
          </a:p>
          <a:p>
            <a:r>
              <a:rPr lang="ru-RU" sz="3600" dirty="0" smtClean="0"/>
              <a:t>действий.</a:t>
            </a:r>
            <a:endParaRPr lang="ru-RU" sz="3600" dirty="0"/>
          </a:p>
        </p:txBody>
      </p:sp>
      <p:pic>
        <p:nvPicPr>
          <p:cNvPr id="1026" name="Picture 2" descr="C:\Users\Александр\Desktop\03_mw1024_n_s-700x5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708920"/>
            <a:ext cx="5148064" cy="386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1268760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Приказ </a:t>
            </a:r>
            <a:r>
              <a:rPr lang="ru-RU" sz="4000" b="1" smtClean="0"/>
              <a:t>№227 от 28.07.42 </a:t>
            </a:r>
            <a:r>
              <a:rPr lang="ru-RU" sz="4000" b="1" dirty="0" smtClean="0"/>
              <a:t>г.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060848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2060848"/>
            <a:ext cx="74888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«Ни шагу назад!»</a:t>
            </a:r>
            <a:r>
              <a:rPr lang="ru-RU" sz="2400" dirty="0" smtClean="0"/>
              <a:t> — приказ  </a:t>
            </a:r>
            <a:r>
              <a:rPr lang="ru-RU" sz="2400" dirty="0" smtClean="0">
                <a:hlinkClick r:id="rId3" tooltip="Народный комиссар обороны СССР"/>
              </a:rPr>
              <a:t>Народного комиссара обороны СССР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4" tooltip="Сталин, Иосиф Виссарионович"/>
              </a:rPr>
              <a:t>И. В. Сталина</a:t>
            </a:r>
            <a:r>
              <a:rPr lang="ru-RU" sz="2400" dirty="0" smtClean="0"/>
              <a:t>, один из приказов, направленных на повышение воинской дисциплины в </a:t>
            </a:r>
            <a:r>
              <a:rPr lang="ru-RU" sz="2400" dirty="0" smtClean="0">
                <a:hlinkClick r:id="rId5" tooltip="РККА"/>
              </a:rPr>
              <a:t>Красной Армии</a:t>
            </a:r>
            <a:r>
              <a:rPr lang="ru-RU" sz="2400" dirty="0" smtClean="0"/>
              <a:t>. Запрещал отход </a:t>
            </a:r>
            <a:r>
              <a:rPr lang="ru-RU" sz="2400" dirty="0" smtClean="0">
                <a:hlinkClick r:id="rId6" tooltip="Войска"/>
              </a:rPr>
              <a:t>войск</a:t>
            </a:r>
            <a:r>
              <a:rPr lang="ru-RU" sz="2400" dirty="0" smtClean="0"/>
              <a:t> без приказа, вводил формирование </a:t>
            </a:r>
            <a:r>
              <a:rPr lang="ru-RU" sz="2400" dirty="0" smtClean="0">
                <a:hlinkClick r:id="rId7" tooltip="Штрафная часть"/>
              </a:rPr>
              <a:t>штрафных частей</a:t>
            </a:r>
            <a:r>
              <a:rPr lang="ru-RU" sz="2400" dirty="0" smtClean="0"/>
              <a:t> из числа провинившихся в нарушении дисциплины по трусости или неустойчивости — отдельные штрафные батальоны в составе </a:t>
            </a:r>
            <a:r>
              <a:rPr lang="ru-RU" sz="2400" dirty="0" smtClean="0">
                <a:hlinkClick r:id="rId8" tooltip="Фронт (войсковое объединение)"/>
              </a:rPr>
              <a:t>фронтов</a:t>
            </a:r>
            <a:r>
              <a:rPr lang="ru-RU" sz="2400" dirty="0" smtClean="0"/>
              <a:t> и отдельные </a:t>
            </a:r>
            <a:r>
              <a:rPr lang="ru-RU" sz="2400" dirty="0" smtClean="0">
                <a:hlinkClick r:id="rId9" tooltip="Штрафные воинские подразделения"/>
              </a:rPr>
              <a:t>штрафные роты</a:t>
            </a:r>
            <a:r>
              <a:rPr lang="ru-RU" sz="2400" dirty="0" smtClean="0"/>
              <a:t> в составе </a:t>
            </a:r>
            <a:r>
              <a:rPr lang="ru-RU" sz="2400" dirty="0" smtClean="0">
                <a:hlinkClick r:id="rId10" tooltip="Армия (общевойсковая)"/>
              </a:rPr>
              <a:t>армий</a:t>
            </a:r>
            <a:r>
              <a:rPr lang="ru-RU" sz="2400" dirty="0" smtClean="0"/>
              <a:t>, а также </a:t>
            </a:r>
            <a:r>
              <a:rPr lang="ru-RU" sz="2400" dirty="0" smtClean="0">
                <a:hlinkClick r:id="rId11" tooltip="Заградительный отряд"/>
              </a:rPr>
              <a:t>заградительные отряды</a:t>
            </a:r>
            <a:r>
              <a:rPr lang="ru-RU" sz="2400" dirty="0" smtClean="0"/>
              <a:t> в составе армий.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1556792"/>
            <a:ext cx="79928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ВОПРОС КОМАНДЕ СОПЕРНИКОВ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1556792"/>
            <a:ext cx="79928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СПАСИБО ЗА УЧАСТИЕ!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1196752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ПЕРВЫЕ ДНИ ТОЙ СТРАШНОЙ ВОЙНЫ…</a:t>
            </a:r>
            <a:endParaRPr lang="ru-RU" sz="3200" b="1" dirty="0"/>
          </a:p>
        </p:txBody>
      </p:sp>
      <p:pic>
        <p:nvPicPr>
          <p:cNvPr id="2050" name="Picture 2" descr="C:\Users\Александр\Desktop\d03c40b2-7bb9-4750-8b84-d6783646d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44824"/>
            <a:ext cx="5135893" cy="3851920"/>
          </a:xfrm>
          <a:prstGeom prst="rect">
            <a:avLst/>
          </a:prstGeom>
          <a:noFill/>
        </p:spPr>
      </p:pic>
      <p:pic>
        <p:nvPicPr>
          <p:cNvPr id="2051" name="Picture 3" descr="C:\Users\Александр\Desktop\40.JPG"/>
          <p:cNvPicPr>
            <a:picLocks noChangeAspect="1" noChangeArrowheads="1"/>
          </p:cNvPicPr>
          <p:nvPr/>
        </p:nvPicPr>
        <p:blipFill>
          <a:blip r:embed="rId4" cstate="print"/>
          <a:srcRect l="9791" t="16785" r="7683" b="10481"/>
          <a:stretch>
            <a:fillRect/>
          </a:stretch>
        </p:blipFill>
        <p:spPr bwMode="auto">
          <a:xfrm>
            <a:off x="4716016" y="3861048"/>
            <a:ext cx="4248472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1124744"/>
            <a:ext cx="73448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Уроженцы республики героически сражались за свободу и независимость Родины на фронтах Великой Отечественной войны и в тылу врага. Их ратные подвиги – яркая страница советской истории </a:t>
            </a:r>
          </a:p>
          <a:p>
            <a:pPr algn="ctr"/>
            <a:r>
              <a:rPr lang="ru-RU" sz="4000" b="1" dirty="0" smtClean="0"/>
              <a:t>1941-1945 </a:t>
            </a:r>
            <a:r>
              <a:rPr lang="ru-RU" sz="4000" b="1" dirty="0" err="1" smtClean="0"/>
              <a:t>гг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26628" name="Picture 4" descr="C:\Users\Александр\Desktop\Герои Татарстана в ВОВ\Абдулла Алиш\али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268760"/>
            <a:ext cx="3444240" cy="483412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0" y="1340768"/>
            <a:ext cx="40324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Писатель, автор сборников рассказов для детей, стихотворений, драматических произведений. С начала войны находился на фронте. В октябре 1941 года под Брянском был взят в плен и брошен в концлагерь, где встретился с </a:t>
            </a:r>
            <a:r>
              <a:rPr lang="ru-RU" b="1" dirty="0" err="1"/>
              <a:t>Мусой</a:t>
            </a:r>
            <a:r>
              <a:rPr lang="ru-RU" b="1" dirty="0"/>
              <a:t> </a:t>
            </a:r>
            <a:r>
              <a:rPr lang="ru-RU" b="1" dirty="0" err="1"/>
              <a:t>Джалилем</a:t>
            </a:r>
            <a:r>
              <a:rPr lang="ru-RU" b="1" dirty="0"/>
              <a:t>; попал в легион «</a:t>
            </a:r>
            <a:r>
              <a:rPr lang="ru-RU" b="1" dirty="0" err="1"/>
              <a:t>Идель-Урал</a:t>
            </a:r>
            <a:r>
              <a:rPr lang="ru-RU" b="1" dirty="0"/>
              <a:t>». За участие в подпольной организации казнён на гильотине 25 августа 1944 в военной тюрьме </a:t>
            </a:r>
            <a:r>
              <a:rPr lang="ru-RU" b="1" dirty="0" err="1"/>
              <a:t>Плётцензее</a:t>
            </a:r>
            <a:r>
              <a:rPr lang="ru-RU" b="1" dirty="0"/>
              <a:t> в Берлине.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4008" y="5301208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АБДУЛЛА АЛИШ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1026" name="Picture 2" descr="C:\Users\Александр\Desktop\Герои Татарстана в ВОВ\Девятаев\Девятаев_Михаил_Петрови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3312368" cy="505328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499992" y="1700808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Гвардии старший лейтенант, лётчик-истребитель, Герой Советского Союза. Совершил побег из немецкого концлагеря на угнанном им бомбардировщике Хейнкель-111. 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88024" y="4365104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ДЕВЯТАЕВ  МИХАИЛ ПЕТРОВИЧ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2050" name="Picture 2" descr="C:\Users\Александр\Desktop\Герои Татарстана в ВОВ\Муса Джалиль\муса джалил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340768"/>
            <a:ext cx="3604683" cy="480029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0" y="1412776"/>
            <a:ext cx="38884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Татарский советский поэт, Герой Советского Союза (1956), Лауреат Ленинской премии (посмертно, 1957). Член ВКП(б) с 1929 года. В 1941 году был призван в Красную Армию. В звании старшего политрука воевал на Ленинградском и </a:t>
            </a:r>
            <a:r>
              <a:rPr lang="ru-RU" b="1" dirty="0" err="1" smtClean="0"/>
              <a:t>Волховском</a:t>
            </a:r>
            <a:r>
              <a:rPr lang="ru-RU" b="1" dirty="0" smtClean="0"/>
              <a:t> фронтах, был корреспондентом газеты «Отвага». Был казнён на гильотине 25 августа 1944 года в тюрьме </a:t>
            </a:r>
            <a:r>
              <a:rPr lang="ru-RU" b="1" dirty="0" err="1" smtClean="0"/>
              <a:t>Плётцензее</a:t>
            </a:r>
            <a:r>
              <a:rPr lang="ru-RU" b="1" dirty="0" smtClean="0"/>
              <a:t> в Берлине.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44008" y="5229200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МУСА ДЖАЛИЛЬ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3074" name="Picture 2" descr="C:\Users\Александр\Desktop\Герои Татарстана в ВОВ\Гордов\Горд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340768"/>
            <a:ext cx="3456384" cy="485106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44008" y="1484784"/>
            <a:ext cx="37444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Советский военачальник, Герой Советского Союза, генерал-полковник. Родился в селе Матвеевка Уфимской губернии, ныне </a:t>
            </a:r>
            <a:r>
              <a:rPr lang="ru-RU" sz="2000" b="1" dirty="0" err="1" smtClean="0"/>
              <a:t>Мензелинский</a:t>
            </a:r>
            <a:r>
              <a:rPr lang="ru-RU" sz="2000" b="1" dirty="0" smtClean="0"/>
              <a:t> район Республики Татарстан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04048" y="4149080"/>
            <a:ext cx="33123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ВАСИЛИЙ НИКОЛАЕВИЧ ГОРДОВ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лександр\Desktop\GeorgLenti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2160240"/>
          </a:xfrm>
          <a:prstGeom prst="rect">
            <a:avLst/>
          </a:prstGeom>
          <a:noFill/>
        </p:spPr>
      </p:pic>
      <p:pic>
        <p:nvPicPr>
          <p:cNvPr id="4098" name="Picture 2" descr="C:\Users\Александр\Desktop\Герои Татарстана в ВОВ\Сыртланова\сыртлан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4784"/>
            <a:ext cx="3456384" cy="48510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499992" y="1556792"/>
            <a:ext cx="39604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 Гвардии старший лейтенант, заместитель командира эскадрильи 46-го гвардейского Таманского женского авиационного полка ночных бомбардировщиков, Герой Советского Союза,  совершила 782 боевых вылета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32040" y="4437112"/>
            <a:ext cx="3456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МАГУБА ХУСАИНОВА СЫРТЛАНОВА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203</TotalTime>
  <Words>468</Words>
  <Application>Microsoft Office PowerPoint</Application>
  <PresentationFormat>Экран (4:3)</PresentationFormat>
  <Paragraphs>38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Литейная</vt:lpstr>
      <vt:lpstr>«Память поколений – достояние будущего!»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«Память поколений – достояние будущего!»</dc:title>
  <dc:creator>Александр</dc:creator>
  <cp:lastModifiedBy>Надежда</cp:lastModifiedBy>
  <cp:revision>11</cp:revision>
  <dcterms:created xsi:type="dcterms:W3CDTF">2015-03-25T07:49:07Z</dcterms:created>
  <dcterms:modified xsi:type="dcterms:W3CDTF">2015-04-09T10:03:01Z</dcterms:modified>
</cp:coreProperties>
</file>